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Amatic SC" charset="0"/>
      <p:regular r:id="rId12"/>
      <p:bold r:id="rId13"/>
    </p:embeddedFont>
    <p:embeddedFont>
      <p:font typeface="Source Code Pro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7" d="100"/>
          <a:sy n="157" d="100"/>
        </p:scale>
        <p:origin x="-294" y="-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110011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599" cy="26903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8000"/>
            </a:lvl1pPr>
            <a:lvl2pPr lvl="1" algn="ctr">
              <a:spcBef>
                <a:spcPts val="0"/>
              </a:spcBef>
              <a:buSzPct val="100000"/>
              <a:defRPr sz="8000"/>
            </a:lvl2pPr>
            <a:lvl3pPr lvl="2" algn="ctr">
              <a:spcBef>
                <a:spcPts val="0"/>
              </a:spcBef>
              <a:buSzPct val="100000"/>
              <a:defRPr sz="8000"/>
            </a:lvl3pPr>
            <a:lvl4pPr lvl="3" algn="ctr">
              <a:spcBef>
                <a:spcPts val="0"/>
              </a:spcBef>
              <a:buSzPct val="100000"/>
              <a:defRPr sz="8000"/>
            </a:lvl4pPr>
            <a:lvl5pPr lvl="4" algn="ctr">
              <a:spcBef>
                <a:spcPts val="0"/>
              </a:spcBef>
              <a:buSzPct val="100000"/>
              <a:defRPr sz="8000"/>
            </a:lvl5pPr>
            <a:lvl6pPr lvl="5" algn="ctr">
              <a:spcBef>
                <a:spcPts val="0"/>
              </a:spcBef>
              <a:buSzPct val="100000"/>
              <a:defRPr sz="8000"/>
            </a:lvl6pPr>
            <a:lvl7pPr lvl="6" algn="ctr">
              <a:spcBef>
                <a:spcPts val="0"/>
              </a:spcBef>
              <a:buSzPct val="100000"/>
              <a:defRPr sz="8000"/>
            </a:lvl7pPr>
            <a:lvl8pPr lvl="7" algn="ctr">
              <a:spcBef>
                <a:spcPts val="0"/>
              </a:spcBef>
              <a:buSzPct val="100000"/>
              <a:defRPr sz="8000"/>
            </a:lvl8pPr>
            <a:lvl9pPr lvl="8" algn="ctr">
              <a:spcBef>
                <a:spcPts val="0"/>
              </a:spcBef>
              <a:buSzPct val="100000"/>
              <a:defRPr sz="80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599" cy="70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11700" y="1240275"/>
            <a:ext cx="8520599" cy="1981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499" cy="3538499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899" cy="334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899" cy="334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4000"/>
            </a:lvl1pPr>
            <a:lvl2pPr lvl="1">
              <a:spcBef>
                <a:spcPts val="0"/>
              </a:spcBef>
              <a:buSzPct val="100000"/>
              <a:defRPr sz="4000"/>
            </a:lvl2pPr>
            <a:lvl3pPr lvl="2">
              <a:spcBef>
                <a:spcPts val="0"/>
              </a:spcBef>
              <a:buSzPct val="100000"/>
              <a:defRPr sz="4000"/>
            </a:lvl3pPr>
            <a:lvl4pPr lvl="3">
              <a:spcBef>
                <a:spcPts val="0"/>
              </a:spcBef>
              <a:buSzPct val="100000"/>
              <a:defRPr sz="4000"/>
            </a:lvl4pPr>
            <a:lvl5pPr lvl="4">
              <a:spcBef>
                <a:spcPts val="0"/>
              </a:spcBef>
              <a:buSzPct val="100000"/>
              <a:defRPr sz="4000"/>
            </a:lvl5pPr>
            <a:lvl6pPr lvl="5">
              <a:spcBef>
                <a:spcPts val="0"/>
              </a:spcBef>
              <a:buSzPct val="100000"/>
              <a:defRPr sz="4000"/>
            </a:lvl6pPr>
            <a:lvl7pPr lvl="6">
              <a:spcBef>
                <a:spcPts val="0"/>
              </a:spcBef>
              <a:buSzPct val="100000"/>
              <a:defRPr sz="4000"/>
            </a:lvl7pPr>
            <a:lvl8pPr lvl="7">
              <a:spcBef>
                <a:spcPts val="0"/>
              </a:spcBef>
              <a:buSzPct val="100000"/>
              <a:defRPr sz="4000"/>
            </a:lvl8pPr>
            <a:lvl9pPr lvl="8"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  <a:endParaRPr lang="ru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25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8" name="Shape 3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199" cy="1710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400"/>
            </a:lvl1pPr>
            <a:lvl2pPr lvl="1" algn="ctr">
              <a:spcBef>
                <a:spcPts val="0"/>
              </a:spcBef>
              <a:buSzPct val="100000"/>
              <a:defRPr sz="5400"/>
            </a:lvl2pPr>
            <a:lvl3pPr lvl="2" algn="ctr">
              <a:spcBef>
                <a:spcPts val="0"/>
              </a:spcBef>
              <a:buSzPct val="100000"/>
              <a:defRPr sz="5400"/>
            </a:lvl3pPr>
            <a:lvl4pPr lvl="3" algn="ctr">
              <a:spcBef>
                <a:spcPts val="0"/>
              </a:spcBef>
              <a:buSzPct val="100000"/>
              <a:defRPr sz="5400"/>
            </a:lvl4pPr>
            <a:lvl5pPr lvl="4" algn="ctr">
              <a:spcBef>
                <a:spcPts val="0"/>
              </a:spcBef>
              <a:buSzPct val="100000"/>
              <a:defRPr sz="5400"/>
            </a:lvl5pPr>
            <a:lvl6pPr lvl="5" algn="ctr">
              <a:spcBef>
                <a:spcPts val="0"/>
              </a:spcBef>
              <a:buSzPct val="100000"/>
              <a:defRPr sz="5400"/>
            </a:lvl6pPr>
            <a:lvl7pPr lvl="6" algn="ctr">
              <a:spcBef>
                <a:spcPts val="0"/>
              </a:spcBef>
              <a:buSzPct val="100000"/>
              <a:defRPr sz="5400"/>
            </a:lvl7pPr>
            <a:lvl8pPr lvl="7" algn="ctr">
              <a:spcBef>
                <a:spcPts val="0"/>
              </a:spcBef>
              <a:buSzPct val="100000"/>
              <a:defRPr sz="5400"/>
            </a:lvl8pPr>
            <a:lvl9pPr lvl="8" algn="ctr">
              <a:spcBef>
                <a:spcPts val="0"/>
              </a:spcBef>
              <a:buSzPct val="100000"/>
              <a:defRPr sz="5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265500" y="2845222"/>
            <a:ext cx="4045199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Source Code Pro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 lang="ru" sz="10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599" cy="2690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3000">
                <a:latin typeface="Times New Roman"/>
                <a:ea typeface="Times New Roman"/>
                <a:cs typeface="Times New Roman"/>
                <a:sym typeface="Times New Roman"/>
              </a:rPr>
              <a:t>СРАВНИТЕЛЬНЫЙ АНАЛИЗ ПРЕДСТАВИТЕЛЕЙ РАЗНЫХ ТИПОВ ДЕЛОВЫХ КУЛЬТУР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subTitle" idx="1"/>
          </p:nvPr>
        </p:nvSpPr>
        <p:spPr>
          <a:xfrm>
            <a:off x="247525" y="2598475"/>
            <a:ext cx="8520599" cy="716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РУССКИЕ</a:t>
            </a: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ru" sz="180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АМЕРИКАНЦЫ</a:t>
            </a:r>
          </a:p>
        </p:txBody>
      </p:sp>
      <p:pic>
        <p:nvPicPr>
          <p:cNvPr id="58" name="Shape 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526" y="3082550"/>
            <a:ext cx="2532175" cy="179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Shape 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5200" y="3189675"/>
            <a:ext cx="2619460" cy="1790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ctrTitle"/>
          </p:nvPr>
        </p:nvSpPr>
        <p:spPr>
          <a:xfrm>
            <a:off x="311700" y="242450"/>
            <a:ext cx="8520599" cy="869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4800"/>
              <a:t>РОССИЯНЕ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subTitle" idx="1"/>
          </p:nvPr>
        </p:nvSpPr>
        <p:spPr>
          <a:xfrm>
            <a:off x="119225" y="688850"/>
            <a:ext cx="4008299" cy="13688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2400">
                <a:latin typeface="Times New Roman"/>
                <a:ea typeface="Times New Roman"/>
                <a:cs typeface="Times New Roman"/>
                <a:sym typeface="Times New Roman"/>
              </a:rPr>
              <a:t>Необъятные просторы России </a:t>
            </a:r>
          </a:p>
        </p:txBody>
      </p:sp>
      <p:pic>
        <p:nvPicPr>
          <p:cNvPr id="66" name="Shape 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957986"/>
            <a:ext cx="4068850" cy="2400724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Shape 67"/>
          <p:cNvSpPr txBox="1"/>
          <p:nvPr/>
        </p:nvSpPr>
        <p:spPr>
          <a:xfrm>
            <a:off x="5106175" y="1112150"/>
            <a:ext cx="2883599" cy="4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2400" b="1">
                <a:latin typeface="Times New Roman"/>
                <a:ea typeface="Times New Roman"/>
                <a:cs typeface="Times New Roman"/>
                <a:sym typeface="Times New Roman"/>
              </a:rPr>
              <a:t>Суровость климата</a:t>
            </a:r>
          </a:p>
        </p:txBody>
      </p:sp>
      <p:pic>
        <p:nvPicPr>
          <p:cNvPr id="68" name="Shape 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6825" y="1924950"/>
            <a:ext cx="4314174" cy="2466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599" cy="10085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3600"/>
              <a:t>Национальные особенности русских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subTitle" idx="1"/>
          </p:nvPr>
        </p:nvSpPr>
        <p:spPr>
          <a:xfrm>
            <a:off x="461400" y="1261825"/>
            <a:ext cx="7676100" cy="34004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228600" algn="l" rtl="0">
              <a:spcBef>
                <a:spcPts val="0"/>
              </a:spcBef>
              <a:buFont typeface="Times New Roman"/>
              <a:buChar char="●"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склонность к коллективизму</a:t>
            </a:r>
          </a:p>
          <a:p>
            <a:pPr marL="457200" lvl="0" indent="-228600" algn="l" rtl="0">
              <a:spcBef>
                <a:spcPts val="0"/>
              </a:spcBef>
              <a:buFont typeface="Times New Roman"/>
              <a:buChar char="●"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самопожертвование</a:t>
            </a:r>
          </a:p>
          <a:p>
            <a:pPr marL="457200" lvl="0" indent="-228600" algn="l" rtl="0">
              <a:spcBef>
                <a:spcPts val="0"/>
              </a:spcBef>
              <a:buFont typeface="Times New Roman"/>
              <a:buChar char="●"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терпение</a:t>
            </a:r>
          </a:p>
          <a:p>
            <a:pPr marL="457200" lvl="0" indent="-228600" algn="l" rtl="0">
              <a:spcBef>
                <a:spcPts val="0"/>
              </a:spcBef>
              <a:buFont typeface="Times New Roman"/>
              <a:buChar char="●"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упорство</a:t>
            </a:r>
          </a:p>
          <a:p>
            <a:pPr marL="457200" lvl="0" indent="-228600" algn="l" rtl="0">
              <a:spcBef>
                <a:spcPts val="0"/>
              </a:spcBef>
              <a:buFont typeface="Times New Roman"/>
              <a:buChar char="●"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неравномерный ритм работы</a:t>
            </a:r>
          </a:p>
          <a:p>
            <a:pPr marL="457200" lvl="0" indent="-228600" algn="l" rtl="0">
              <a:spcBef>
                <a:spcPts val="0"/>
              </a:spcBef>
              <a:buFont typeface="Times New Roman"/>
              <a:buChar char="●"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способность в критический момент мобилизироваться (напрячь все силы)</a:t>
            </a:r>
          </a:p>
          <a:p>
            <a:pPr marL="457200" lvl="0" indent="-228600" algn="l" rtl="0">
              <a:spcBef>
                <a:spcPts val="0"/>
              </a:spcBef>
              <a:buFont typeface="Times New Roman"/>
              <a:buChar char="●"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Неуважительное отношение к закону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311700" y="1076525"/>
            <a:ext cx="8520599" cy="2690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3000"/>
          </a:p>
          <a:p>
            <a:pPr lvl="0" rtl="0">
              <a:spcBef>
                <a:spcPts val="0"/>
              </a:spcBef>
              <a:buNone/>
            </a:pPr>
            <a:endParaRPr sz="3000"/>
          </a:p>
          <a:p>
            <a:pPr lvl="0" rtl="0">
              <a:spcBef>
                <a:spcPts val="0"/>
              </a:spcBef>
              <a:buNone/>
            </a:pPr>
            <a:endParaRPr sz="3000"/>
          </a:p>
          <a:p>
            <a:pPr lvl="0" rtl="0">
              <a:spcBef>
                <a:spcPts val="0"/>
              </a:spcBef>
              <a:buNone/>
            </a:pPr>
            <a:endParaRPr sz="3000"/>
          </a:p>
          <a:p>
            <a:pPr lvl="0" rtl="0">
              <a:spcBef>
                <a:spcPts val="0"/>
              </a:spcBef>
              <a:buNone/>
            </a:pPr>
            <a:endParaRPr sz="3000"/>
          </a:p>
          <a:p>
            <a:pPr lvl="0" rtl="0">
              <a:spcBef>
                <a:spcPts val="0"/>
              </a:spcBef>
              <a:buNone/>
            </a:pPr>
            <a:endParaRPr sz="3000"/>
          </a:p>
          <a:p>
            <a:pPr lvl="0" rtl="0">
              <a:spcBef>
                <a:spcPts val="0"/>
              </a:spcBef>
              <a:buNone/>
            </a:pPr>
            <a:endParaRPr sz="3000"/>
          </a:p>
          <a:p>
            <a:pPr lvl="0" rtl="0">
              <a:spcBef>
                <a:spcPts val="0"/>
              </a:spcBef>
              <a:buNone/>
            </a:pPr>
            <a:r>
              <a:rPr lang="ru" sz="3000"/>
              <a:t>“Российские ценности глубоко человечны, их (русских) герои универсально аутентичны, их внешние проявлени и символы полны артистизма и эстетики”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subTitle" idx="1"/>
          </p:nvPr>
        </p:nvSpPr>
        <p:spPr>
          <a:xfrm>
            <a:off x="183375" y="297450"/>
            <a:ext cx="8520599" cy="70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3000"/>
              <a:t>Ричард Льюис:</a:t>
            </a:r>
          </a:p>
        </p:txBody>
      </p:sp>
      <p:pic>
        <p:nvPicPr>
          <p:cNvPr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5300" y="905975"/>
            <a:ext cx="4194374" cy="209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ctrTitle"/>
          </p:nvPr>
        </p:nvSpPr>
        <p:spPr>
          <a:xfrm>
            <a:off x="311700" y="467000"/>
            <a:ext cx="7900799" cy="570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3000"/>
              <a:t>Советы </a:t>
            </a:r>
          </a:p>
          <a:p>
            <a:pPr lvl="0" rtl="0">
              <a:spcBef>
                <a:spcPts val="0"/>
              </a:spcBef>
              <a:buNone/>
            </a:pPr>
            <a:r>
              <a:rPr lang="ru" sz="3000"/>
              <a:t>Р. Льюиса “Как вести себя с русскими”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ubTitle" idx="1"/>
          </p:nvPr>
        </p:nvSpPr>
        <p:spPr>
          <a:xfrm>
            <a:off x="258225" y="2767600"/>
            <a:ext cx="8520599" cy="70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342900" algn="just" rtl="0">
              <a:spcBef>
                <a:spcPts val="0"/>
              </a:spcBef>
              <a:buSzPct val="100000"/>
              <a:buFont typeface="Times New Roman"/>
              <a:buAutoNum type="arabicPeriod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Если у вас на руках “сильные карты”, не злоупотребляйте ими.</a:t>
            </a:r>
          </a:p>
          <a:p>
            <a:pPr marL="457200" lvl="0" indent="-342900" algn="just" rtl="0">
              <a:spcBef>
                <a:spcPts val="0"/>
              </a:spcBef>
              <a:buSzPct val="100000"/>
              <a:buFont typeface="Times New Roman"/>
              <a:buAutoNum type="arabicPeriod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Россияне - гордые люди, их нельзя унижать.</a:t>
            </a:r>
          </a:p>
          <a:p>
            <a:pPr marL="457200" lvl="0" indent="-342900" algn="just" rtl="0">
              <a:spcBef>
                <a:spcPts val="0"/>
              </a:spcBef>
              <a:buSzPct val="100000"/>
              <a:buFont typeface="Times New Roman"/>
              <a:buAutoNum type="arabicPeriod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Они больше ориентированы на людей, чем на дело. Постарайтесь им понравиться.</a:t>
            </a:r>
          </a:p>
          <a:p>
            <a:pPr marL="457200" lvl="0" indent="-342900" algn="just" rtl="0">
              <a:spcBef>
                <a:spcPts val="0"/>
              </a:spcBef>
              <a:buSzPct val="100000"/>
              <a:buFont typeface="Times New Roman"/>
              <a:buAutoNum type="arabicPeriod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Показывайте свою симпатию к человеческим аспектам переговоров.</a:t>
            </a:r>
          </a:p>
          <a:p>
            <a:pPr marL="457200" lvl="0" indent="-342900" algn="just" rtl="0">
              <a:spcBef>
                <a:spcPts val="0"/>
              </a:spcBef>
              <a:buSzPct val="100000"/>
              <a:buFont typeface="Times New Roman"/>
              <a:buAutoNum type="arabicPeriod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Они действуют в основом коллективно, не выделяйте кого-либо особо.</a:t>
            </a:r>
          </a:p>
          <a:p>
            <a:pPr marL="457200" lvl="0" indent="-342900" algn="just" rtl="0">
              <a:spcBef>
                <a:spcPts val="0"/>
              </a:spcBef>
              <a:buSzPct val="100000"/>
              <a:buFont typeface="Times New Roman"/>
              <a:buAutoNum type="arabicPeriod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Они любят похвалу, особенно связаные с достижениями России в технологии и успехами русского искусства.</a:t>
            </a:r>
          </a:p>
          <a:p>
            <a:pPr marL="457200" lvl="0" indent="-342900" algn="just" rtl="0">
              <a:spcBef>
                <a:spcPts val="0"/>
              </a:spcBef>
              <a:buSzPct val="100000"/>
              <a:buFont typeface="Times New Roman"/>
              <a:buAutoNum type="arabicPeriod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Они любят сових детей. Обменяться с ними фотографиями детей - прекрасный способ установить контакт.</a:t>
            </a:r>
          </a:p>
          <a:p>
            <a:pPr marL="457200" lvl="0" indent="-342900" algn="just" rtl="0">
              <a:spcBef>
                <a:spcPts val="0"/>
              </a:spcBef>
              <a:buSzPct val="100000"/>
              <a:buFont typeface="Times New Roman"/>
              <a:buAutoNum type="arabicPeriod"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Они уважают стариков и презирают отношение американцев к пожилым людям.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599" cy="1201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Американцы</a:t>
            </a:r>
          </a:p>
        </p:txBody>
      </p:sp>
      <p:pic>
        <p:nvPicPr>
          <p:cNvPr id="93" name="Shape 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625" y="1883200"/>
            <a:ext cx="3075900" cy="230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Shape 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4600" y="1883200"/>
            <a:ext cx="2437074" cy="230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Shape 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38773" y="1593349"/>
            <a:ext cx="2359151" cy="333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599" cy="9339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3000"/>
              <a:t>Характерные черты американцев: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subTitle" idx="1"/>
          </p:nvPr>
        </p:nvSpPr>
        <p:spPr>
          <a:xfrm>
            <a:off x="247550" y="1484375"/>
            <a:ext cx="8520599" cy="2461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419100" algn="just" rtl="0">
              <a:spcBef>
                <a:spcPts val="0"/>
              </a:spcBef>
              <a:buSzPct val="100000"/>
              <a:buChar char="●"/>
            </a:pPr>
            <a:r>
              <a:rPr lang="ru" sz="3000"/>
              <a:t>энергия</a:t>
            </a:r>
          </a:p>
          <a:p>
            <a:pPr marL="457200" lvl="0" indent="-419100" algn="just" rtl="0">
              <a:spcBef>
                <a:spcPts val="0"/>
              </a:spcBef>
              <a:buSzPct val="100000"/>
              <a:buChar char="●"/>
            </a:pPr>
            <a:r>
              <a:rPr lang="ru" sz="3000"/>
              <a:t>оптимизм</a:t>
            </a:r>
          </a:p>
          <a:p>
            <a:pPr marL="457200" lvl="0" indent="-419100" algn="just" rtl="0">
              <a:spcBef>
                <a:spcPts val="0"/>
              </a:spcBef>
              <a:buSzPct val="100000"/>
              <a:buChar char="●"/>
            </a:pPr>
            <a:r>
              <a:rPr lang="ru" sz="3000"/>
              <a:t>независимость</a:t>
            </a:r>
          </a:p>
          <a:p>
            <a:pPr marL="457200" lvl="0" indent="-419100" algn="just" rtl="0">
              <a:spcBef>
                <a:spcPts val="0"/>
              </a:spcBef>
              <a:buSzPct val="100000"/>
              <a:buChar char="●"/>
            </a:pPr>
            <a:r>
              <a:rPr lang="ru" sz="3000"/>
              <a:t>предприимчивость</a:t>
            </a:r>
          </a:p>
          <a:p>
            <a:pPr marL="457200" lvl="0" indent="-419100" algn="just" rtl="0">
              <a:spcBef>
                <a:spcPts val="0"/>
              </a:spcBef>
              <a:buSzPct val="100000"/>
              <a:buChar char="●"/>
            </a:pPr>
            <a:r>
              <a:rPr lang="ru" sz="3000"/>
              <a:t>трудолюбие</a:t>
            </a:r>
          </a:p>
        </p:txBody>
      </p:sp>
      <p:pic>
        <p:nvPicPr>
          <p:cNvPr id="102" name="Shape 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5869" y="1623374"/>
            <a:ext cx="4096048" cy="281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subTitle" idx="1"/>
          </p:nvPr>
        </p:nvSpPr>
        <p:spPr>
          <a:xfrm>
            <a:off x="236850" y="2115325"/>
            <a:ext cx="8520599" cy="70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3600" u="sng">
                <a:solidFill>
                  <a:srgbClr val="FF0000"/>
                </a:solidFill>
              </a:rPr>
              <a:t>ПУНКТУАЛЬНОСТЬ</a:t>
            </a:r>
          </a:p>
          <a:p>
            <a:pPr lvl="0" rtl="0">
              <a:spcBef>
                <a:spcPts val="0"/>
              </a:spcBef>
              <a:buNone/>
            </a:pPr>
            <a:endParaRPr sz="3600"/>
          </a:p>
          <a:p>
            <a:pPr lvl="0" rtl="0">
              <a:spcBef>
                <a:spcPts val="0"/>
              </a:spcBef>
              <a:buNone/>
            </a:pPr>
            <a:r>
              <a:rPr lang="ru" sz="3600"/>
              <a:t>ВРЕМЯ - ДЕНЬГИ</a:t>
            </a:r>
          </a:p>
          <a:p>
            <a:pPr lvl="0" rtl="0">
              <a:spcBef>
                <a:spcPts val="0"/>
              </a:spcBef>
              <a:buNone/>
            </a:pPr>
            <a:endParaRPr sz="3600"/>
          </a:p>
          <a:p>
            <a:pPr lvl="0" rtl="0">
              <a:spcBef>
                <a:spcPts val="0"/>
              </a:spcBef>
              <a:buNone/>
            </a:pPr>
            <a:r>
              <a:rPr lang="ru" sz="3600"/>
              <a:t>“Перейдём к делу”</a:t>
            </a:r>
          </a:p>
          <a:p>
            <a:pPr lvl="0" rtl="0">
              <a:spcBef>
                <a:spcPts val="0"/>
              </a:spcBef>
              <a:buNone/>
            </a:pPr>
            <a:endParaRPr sz="3600"/>
          </a:p>
          <a:p>
            <a:pPr lvl="0" rtl="0">
              <a:spcBef>
                <a:spcPts val="0"/>
              </a:spcBef>
              <a:buNone/>
            </a:pPr>
            <a:r>
              <a:rPr lang="ru" sz="3600"/>
              <a:t>“По рукам”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599" cy="2690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Спасибо за внимание :)</a:t>
            </a:r>
          </a:p>
        </p:txBody>
      </p:sp>
      <p:sp>
        <p:nvSpPr>
          <p:cNvPr id="113" name="Shape 113"/>
          <p:cNvSpPr txBox="1">
            <a:spLocks noGrp="1"/>
          </p:cNvSpPr>
          <p:nvPr>
            <p:ph type="subTitle" idx="1"/>
          </p:nvPr>
        </p:nvSpPr>
        <p:spPr>
          <a:xfrm>
            <a:off x="251520" y="3867894"/>
            <a:ext cx="8520599" cy="70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endParaRPr lang="ru" dirty="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r"/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сделана по материалам интернета</a:t>
            </a:r>
            <a:endParaRPr lang="ru" sz="800" dirty="0" smtClean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r" rtl="0">
              <a:spcBef>
                <a:spcPts val="0"/>
              </a:spcBef>
              <a:buNone/>
            </a:pPr>
            <a:r>
              <a:rPr lang="ru" dirty="0" smtClean="0">
                <a:latin typeface="Times New Roman"/>
                <a:ea typeface="Times New Roman"/>
                <a:cs typeface="Times New Roman"/>
                <a:sym typeface="Times New Roman"/>
              </a:rPr>
              <a:t>Подготовила </a:t>
            </a:r>
            <a:r>
              <a:rPr lang="ru" dirty="0">
                <a:latin typeface="Times New Roman"/>
                <a:ea typeface="Times New Roman"/>
                <a:cs typeface="Times New Roman"/>
                <a:sym typeface="Times New Roman"/>
              </a:rPr>
              <a:t>студентка 5 курса</a:t>
            </a:r>
          </a:p>
          <a:p>
            <a:pPr lvl="0" algn="r" rtl="0">
              <a:spcBef>
                <a:spcPts val="0"/>
              </a:spcBef>
              <a:buNone/>
            </a:pPr>
            <a:r>
              <a:rPr lang="ru" dirty="0">
                <a:latin typeface="Times New Roman"/>
                <a:ea typeface="Times New Roman"/>
                <a:cs typeface="Times New Roman"/>
                <a:sym typeface="Times New Roman"/>
              </a:rPr>
              <a:t>1-й белорусской группы</a:t>
            </a:r>
          </a:p>
          <a:p>
            <a:pPr lvl="0" algn="r">
              <a:spcBef>
                <a:spcPts val="0"/>
              </a:spcBef>
              <a:buNone/>
            </a:pPr>
            <a:r>
              <a:rPr lang="ru" dirty="0">
                <a:latin typeface="Times New Roman"/>
                <a:ea typeface="Times New Roman"/>
                <a:cs typeface="Times New Roman"/>
                <a:sym typeface="Times New Roman"/>
              </a:rPr>
              <a:t>Калугина Даръя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beach-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</Words>
  <Application>Microsoft Office PowerPoint</Application>
  <PresentationFormat>Экран (16:9)</PresentationFormat>
  <Paragraphs>52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Amatic SC</vt:lpstr>
      <vt:lpstr>Times New Roman</vt:lpstr>
      <vt:lpstr>Source Code Pro</vt:lpstr>
      <vt:lpstr>beach-day</vt:lpstr>
      <vt:lpstr>СРАВНИТЕЛЬНЫЙ АНАЛИЗ ПРЕДСТАВИТЕЛЕЙ РАЗНЫХ ТИПОВ ДЕЛОВЫХ КУЛЬТУР</vt:lpstr>
      <vt:lpstr>РОССИЯНЕ</vt:lpstr>
      <vt:lpstr>Национальные особенности русских</vt:lpstr>
      <vt:lpstr>       “Российские ценности глубоко человечны, их (русских) герои универсально аутентичны, их внешние проявлени и символы полны артистизма и эстетики”</vt:lpstr>
      <vt:lpstr>Советы  Р. Льюиса “Как вести себя с русскими”</vt:lpstr>
      <vt:lpstr>Американцы</vt:lpstr>
      <vt:lpstr>Характерные черты американцев:</vt:lpstr>
      <vt:lpstr>Презентация PowerPoint</vt:lpstr>
      <vt:lpstr>Спасибо за внимание :)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СРАВНИТЕЛЬНЫЙ АНАЛИЗ ПРЕДСТАВИТЕЛЕЙ РАЗНЫХ ТИПОВ ДЕЛОВЫХ КУЛЬТУР</dc:title>
  <cp:lastModifiedBy>Admin</cp:lastModifiedBy>
  <cp:revision>1</cp:revision>
  <dcterms:modified xsi:type="dcterms:W3CDTF">2018-03-03T07:28:45Z</dcterms:modified>
</cp:coreProperties>
</file>